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5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30194D-34CD-463D-BB33-E66F851B391C}" type="datetimeFigureOut">
              <a:rPr lang="en-US"/>
              <a:pPr>
                <a:defRPr/>
              </a:pPr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B4BDA9-EFF3-4532-8B56-DEFED7B76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7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E9E2F916-75D1-4B54-882A-A5E7D86E3BD8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175D4987-9FD5-430D-BFF9-A56C68D27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C358-C458-4D8A-A54E-BC0B86D9C7D6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147A-3E1E-4346-A0BC-668A5EE9E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DD93-1BFC-4C11-BD2F-04C48B7FD62C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F705-28BE-4308-B443-5A1067256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B36B-E837-4227-961E-FCF539CBD99F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35FFC-5A9F-4138-804E-127414EAE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E2525-ED9B-430F-881D-FA20175F5C57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4FB950A5-05B9-489D-9A8E-BFB645B58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7D13-C78B-4604-8594-7F56646B7A8D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ED45-E3AA-43DE-998F-D470AF89C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CA8F-B821-4BEA-9E34-22B870D260ED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3088-0472-4397-A236-46190EB5E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A4199-E327-48E0-BBE7-27A06667402C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2EF7-C156-4608-89CC-7DD1259B05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A059-795C-4BF3-98CB-3E23EE4AB232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C801-65D3-4E28-BDBA-8A40BBEB6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57A8-1A9E-4EC1-8CD1-7628330995E3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C0DA-E140-4DFC-B078-150661A30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2A18-A8AD-44CF-8EC0-960E74C89F0D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8DD1-A14F-4361-8249-36569BBF3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DEEFA2C1-11F1-4C98-BC38-B57B6441EF7F}" type="datetimeFigureOut">
              <a:rPr lang="en-US"/>
              <a:pPr>
                <a:defRPr/>
              </a:pPr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 dirty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C20E1548-E958-4864-B23E-2D31ED086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1" r:id="rId5"/>
    <p:sldLayoutId id="2147483697" r:id="rId6"/>
    <p:sldLayoutId id="2147483698" r:id="rId7"/>
    <p:sldLayoutId id="2147483692" r:id="rId8"/>
    <p:sldLayoutId id="2147483693" r:id="rId9"/>
    <p:sldLayoutId id="2147483694" r:id="rId10"/>
    <p:sldLayoutId id="214748369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fontAlgn="base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One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anti</a:t>
            </a:r>
            <a:r>
              <a:rPr lang="en-US" sz="3000" dirty="0" smtClean="0"/>
              <a:t>		against		antibody, antithesis, 						antifreeze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bi</a:t>
            </a:r>
            <a:r>
              <a:rPr lang="en-US" sz="3000" dirty="0" smtClean="0"/>
              <a:t>			two			bilateral, bicycle, biped, 					binocular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com</a:t>
            </a:r>
            <a:r>
              <a:rPr lang="en-US" sz="3000" dirty="0" smtClean="0"/>
              <a:t>		together		comfort, complete, 						common, combination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Ten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bio</a:t>
            </a:r>
            <a:r>
              <a:rPr lang="en-US" sz="3000" dirty="0">
                <a:latin typeface="+mn-lt"/>
              </a:rPr>
              <a:t>		life			biography, biology, 						biomorphic, biogenesis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auto</a:t>
            </a:r>
            <a:r>
              <a:rPr lang="en-US" sz="3000" dirty="0">
                <a:latin typeface="+mn-lt"/>
              </a:rPr>
              <a:t>		self			autograph, automobile, 					autobiography, autocracy, 					automatic, automaton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port</a:t>
            </a:r>
            <a:r>
              <a:rPr lang="en-US" sz="3000" dirty="0">
                <a:latin typeface="+mn-lt"/>
              </a:rPr>
              <a:t>		carry			transport, import, report, 					deport, comport, porter, 					portly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Eleven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scrib</a:t>
            </a:r>
            <a:r>
              <a:rPr lang="en-US" sz="3000" dirty="0">
                <a:latin typeface="+mn-lt"/>
              </a:rPr>
              <a:t>		write			describe, scribe, scribble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logy</a:t>
            </a:r>
            <a:r>
              <a:rPr lang="en-US" sz="3000" dirty="0">
                <a:latin typeface="+mn-lt"/>
              </a:rPr>
              <a:t>		science		biology, anthropology, 						geology, mythology, 						etymology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dict</a:t>
            </a:r>
            <a:r>
              <a:rPr lang="en-US" sz="3000" dirty="0">
                <a:latin typeface="+mn-lt"/>
              </a:rPr>
              <a:t>		say			dictionary, predict</a:t>
            </a:r>
            <a:r>
              <a:rPr lang="en-US" sz="3000">
                <a:latin typeface="+mn-lt"/>
              </a:rPr>
              <a:t>, 						dictation, contradict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Twelve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cred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believe		credit, incredible, 						credible, credo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cent		one hundred	century, bicentennial, 						centimeter, centipede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neo		new			neoclassical, neonatal, 						neophyte, neologism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thirteen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cede		go			recede, precede, 							proceed, secede, 							succeed, antecedent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biblio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book			bibliography, bibliophile, 					bible,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bibliophobia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anthropo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man			anthropology, 							anthropomorphic, 						misanthrope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Fourteen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homo		same			homogenize, homonym, 					homophone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spec		look			spectacles, specter, 						spectrum, respect, 						inspect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pend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hang			pending, pendulum, 						pendant, impending, 						depend, suspend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20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Fifteen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micro		small			micron, microscope, 						microwave, microphone, 					microcosm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hydro		water			hydroplane, hydrant, 						dehydrate, hydrophobia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photo	light			photograph, photometer, 					photogenic, 							photosynthesis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20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Sixteen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pan		all			panorama, pandemic, 						pantheon, panoply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penta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five			pentagram, pentagon, 						pentathlon,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pentarchy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tele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far			telescope, telephone, 						telekinesis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Seventeen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vid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look			video, evidence, 							invidious, videlicet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omni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all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omnifarious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omnivorous, 					omniscient, omnipresent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ex		out		</a:t>
            </a:r>
            <a:r>
              <a:rPr lang="en-US" sz="300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except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excise</a:t>
            </a:r>
            <a:r>
              <a:rPr lang="en-US" sz="300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exorbitant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Eighteen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poly		many			polyphony, polygamy, 						polyvalent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		again			return, review, retouch, 					reiterate, revive, 							regenerate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hypo		under		hypodermic, hypocrite</a:t>
            </a:r>
            <a:r>
              <a:rPr lang="en-US" sz="3000">
                <a:solidFill>
                  <a:schemeClr val="tx2">
                    <a:lumMod val="75000"/>
                  </a:schemeClr>
                </a:solidFill>
                <a:latin typeface="+mn-lt"/>
              </a:rPr>
              <a:t>, 					hypotenuse, 							hypothermia, hypothesis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Nineteen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ante		before		antebellum, antecedent,					anterior, antedate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circum	around		circumference, circumfluent					circumnavigate, circumvolve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con		together		conditional, conversation, 					convict, condemn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Two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de</a:t>
            </a:r>
            <a:r>
              <a:rPr lang="en-US" sz="3000" dirty="0" smtClean="0"/>
              <a:t>			down			deposit, denounce, 						deplete, deduct, demolish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dis	</a:t>
            </a:r>
            <a:r>
              <a:rPr lang="en-US" sz="3000" dirty="0" smtClean="0"/>
              <a:t>		away			distract, dissuade, 						disperse, dismiss, disprove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equi</a:t>
            </a:r>
            <a:r>
              <a:rPr lang="en-US" sz="3000" dirty="0" smtClean="0"/>
              <a:t>		equal			equitable, equation, 						equinox, equilibrium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Twenty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extra		beyond		extraordinary, extramarital, 					extraterrestrial 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intra		within		intramural,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intracollegiate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intracontinental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sym		together		symbiotic, sympathize, 						symbol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Twenty-One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archy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government	anarchy,  monarchy, 						hierarchy, oligarchy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ard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always		drunkard, sluggard, 						wizard, guard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ad		to			parade, blockade, 						promenade, serenade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dirty="0" smtClean="0"/>
              <a:t>Week Twenty-Two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miss		send			admission, dismiss, 						missile, mission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centri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center		centrifugal,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acentric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	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ecocentric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	eccentric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duct		lead			abduct, aqueduct, 						conduct, deduct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Twenty-Three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fer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carry			transfer, confer, aquifer, 					defer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pseudo	false			pseudonym, pseudoscience, 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pseudoreligion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neuro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nerve			neurology, neurologists,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neurosystem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Twenty-Four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89916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tomy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cut			anatomy, craniotomy, 						phlebotomy, tracheotomy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hema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blood			hematoma, hemophilia, 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hematic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hemachrosis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proto		first			prototype, protagonist, 					protoplasm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Twenty-Five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phon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sound		phonics, telephone, 						phonetics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mono		one			monogamous, 							monochromatic, monocle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viv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life			vivacious, revive, revival, 					survive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Twenty-Six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morph	shape		metamorphosis, 							polymorph,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neomorph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vest		clothes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devest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travesty, 							vestibule, vesture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bene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good			benefit, beneficial, 						benevolent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Twenty-Seven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pond		hang			ponder,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nonresponder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						despond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corp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body			corporate, corporation, 					incorporate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dorm		sleep			dormitory, dormancy, 	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dormitive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Twenty-Eight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pater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father		paternal, paternity, 	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paters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nov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new			innovate, nova, renovate, 					novel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punct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point			punctuate, punctuation, 					punctual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Twenty-Nine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ject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throw		eject, inject, reject, 						projectile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tion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act or state		education, limitation, 						liberation, motivation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loco		place			locomotive, local, locality, 					locate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Three Word List</a:t>
            </a:r>
            <a:endParaRPr lang="en-US" sz="5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u="sng" smtClean="0">
                <a:solidFill>
                  <a:schemeClr val="bg1"/>
                </a:solidFill>
              </a:rPr>
              <a:t>root</a:t>
            </a:r>
            <a:r>
              <a:rPr lang="en-US" sz="3000" smtClean="0">
                <a:solidFill>
                  <a:schemeClr val="bg1"/>
                </a:solidFill>
              </a:rPr>
              <a:t>		</a:t>
            </a:r>
            <a:r>
              <a:rPr lang="en-US" sz="3000" u="sng" smtClean="0">
                <a:solidFill>
                  <a:schemeClr val="bg1"/>
                </a:solidFill>
              </a:rPr>
              <a:t>meaning</a:t>
            </a:r>
            <a:r>
              <a:rPr lang="en-US" sz="3000" smtClean="0">
                <a:solidFill>
                  <a:schemeClr val="bg1"/>
                </a:solidFill>
              </a:rPr>
              <a:t>		</a:t>
            </a:r>
            <a:r>
              <a:rPr lang="en-US" sz="3000" u="sng" smtClean="0">
                <a:solidFill>
                  <a:schemeClr val="bg1"/>
                </a:solidFill>
              </a:rPr>
              <a:t>examples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inter</a:t>
            </a:r>
            <a:r>
              <a:rPr lang="en-US" sz="3000" dirty="0">
                <a:latin typeface="+mn-lt"/>
              </a:rPr>
              <a:t>		between		interstellar, interject, 						interlude, international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intro</a:t>
            </a:r>
            <a:r>
              <a:rPr lang="en-US" sz="3000" dirty="0">
                <a:latin typeface="+mn-lt"/>
              </a:rPr>
              <a:t>		into			introspective, introvert, 					introduce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mal</a:t>
            </a:r>
            <a:r>
              <a:rPr lang="en-US" sz="3000" dirty="0">
                <a:latin typeface="+mn-lt"/>
              </a:rPr>
              <a:t>		bad			malevolent, malicious, 						malady, malign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Thirty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b="1" u="sng" dirty="0" smtClean="0"/>
              <a:t>root</a:t>
            </a:r>
            <a:r>
              <a:rPr lang="en-US" sz="3000" b="1" dirty="0" smtClean="0"/>
              <a:t>		</a:t>
            </a:r>
            <a:r>
              <a:rPr lang="en-US" sz="3000" b="1" u="sng" dirty="0" smtClean="0"/>
              <a:t>meaning</a:t>
            </a:r>
            <a:r>
              <a:rPr lang="en-US" sz="3000" b="1" dirty="0" smtClean="0"/>
              <a:t>		</a:t>
            </a:r>
            <a:r>
              <a:rPr lang="en-US" sz="3000" b="1" u="sng" dirty="0" smtClean="0"/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dox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opinion		orthodox, paradox, 						unorthodox	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amphi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both			amphibian, amphibious, 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amphivorous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magn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great			magnitude, 							magnanimous, magnetic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Thirty-One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9144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eu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good			connoisseur, eulogy, 						euphemism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endo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within		endocrine, endorse, 						endowment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phobia	fear			hydrophobia, aerophobia,					arachnophobia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Thirty-Two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ortho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straight		orthodontist, orthodox, 					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orthroscopic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put		think			compute, computer, 						computations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ver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true			achiever, verify, verbatim, 					verbal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08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dirty="0" smtClean="0"/>
              <a:t>Week Thirty-Three Word List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" y="1828800"/>
            <a:ext cx="87630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matri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	mother		matriarch, matrix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mega		large			megaphone, megalopolis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pop		people		population, populous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sangui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blood			sanguify, sanguine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Four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mis</a:t>
            </a:r>
            <a:r>
              <a:rPr lang="en-US" sz="3000" dirty="0">
                <a:latin typeface="+mn-lt"/>
              </a:rPr>
              <a:t>		bad			misfit, misdeed, misfire,					misguided, 	mistake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non</a:t>
            </a:r>
            <a:r>
              <a:rPr lang="en-US" sz="3000" dirty="0">
                <a:latin typeface="+mn-lt"/>
              </a:rPr>
              <a:t>		not			nonprofit, none, 							nonchalant, nonstop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post</a:t>
            </a:r>
            <a:r>
              <a:rPr lang="en-US" sz="3000" dirty="0">
                <a:latin typeface="+mn-lt"/>
              </a:rPr>
              <a:t>		after			postgraduate, postscript,					posthumous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Five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pre</a:t>
            </a:r>
            <a:r>
              <a:rPr lang="en-US" sz="3000" dirty="0">
                <a:latin typeface="+mn-lt"/>
              </a:rPr>
              <a:t>		before		prelude, premonition, 						premature, predict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semi</a:t>
            </a:r>
            <a:r>
              <a:rPr lang="en-US" sz="3000" dirty="0">
                <a:latin typeface="+mn-lt"/>
              </a:rPr>
              <a:t>		half			semicircle, semiformal, 						semiannual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sub</a:t>
            </a:r>
            <a:r>
              <a:rPr lang="en-US" sz="3000" dirty="0">
                <a:latin typeface="+mn-lt"/>
              </a:rPr>
              <a:t>		under		subterranean, subtract, 					submarine, subordinate, 					subterfuge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Six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super</a:t>
            </a:r>
            <a:r>
              <a:rPr lang="en-US" sz="3000" dirty="0">
                <a:latin typeface="+mn-lt"/>
              </a:rPr>
              <a:t>		over			supervise, superb, 						superior, superfluous, 						supernatural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syn</a:t>
            </a:r>
            <a:r>
              <a:rPr lang="en-US" sz="3000" dirty="0">
                <a:latin typeface="+mn-lt"/>
              </a:rPr>
              <a:t>		together		synchronize, synonym, 						synopsis, syntax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tri</a:t>
            </a:r>
            <a:r>
              <a:rPr lang="en-US" sz="3000" dirty="0">
                <a:latin typeface="+mn-lt"/>
              </a:rPr>
              <a:t>		three			tricycle, triangle, triceps, 					triad, triceratops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Seven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un</a:t>
            </a:r>
            <a:r>
              <a:rPr lang="en-US" sz="3000" dirty="0">
                <a:latin typeface="+mn-lt"/>
              </a:rPr>
              <a:t>		not			unfit, unconventional, 						unequal, untenable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cide</a:t>
            </a:r>
            <a:r>
              <a:rPr lang="en-US" sz="3000" dirty="0">
                <a:latin typeface="+mn-lt"/>
              </a:rPr>
              <a:t>		kill			herbicide, homicide, 						matricide, genocide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ician</a:t>
            </a:r>
            <a:r>
              <a:rPr lang="en-US" sz="3000" dirty="0">
                <a:latin typeface="+mn-lt"/>
              </a:rPr>
              <a:t>		specialist		technician, musician, 						statistician, physician, 						politician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Eight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itis</a:t>
            </a:r>
            <a:r>
              <a:rPr lang="en-US" sz="3000" dirty="0">
                <a:latin typeface="+mn-lt"/>
              </a:rPr>
              <a:t>		inflammation	appendicitis, tonsillitis, 						arthritis, bronchitis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aqua</a:t>
            </a:r>
            <a:r>
              <a:rPr lang="en-US" sz="3000" dirty="0">
                <a:latin typeface="+mn-lt"/>
              </a:rPr>
              <a:t>		water			aquarium, aquifer, 						aqueous, aqueduct, 						</a:t>
            </a:r>
            <a:r>
              <a:rPr lang="en-US" sz="3000" dirty="0" err="1">
                <a:latin typeface="+mn-lt"/>
              </a:rPr>
              <a:t>semiaquatic</a:t>
            </a: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audi</a:t>
            </a:r>
            <a:r>
              <a:rPr lang="en-US" sz="3000" dirty="0">
                <a:latin typeface="+mn-lt"/>
              </a:rPr>
              <a:t>		hear			audiophile, audition, 						auditory, audit, 							audiometer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708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/>
              <a:t>Week Nine Word List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u="sng" dirty="0" smtClean="0">
                <a:solidFill>
                  <a:schemeClr val="bg1"/>
                </a:solidFill>
              </a:rPr>
              <a:t>root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meaning</a:t>
            </a:r>
            <a:r>
              <a:rPr lang="en-US" sz="3000" dirty="0" smtClean="0">
                <a:solidFill>
                  <a:schemeClr val="bg1"/>
                </a:solidFill>
              </a:rPr>
              <a:t>		</a:t>
            </a:r>
            <a:r>
              <a:rPr lang="en-US" sz="3000" u="sng" dirty="0" smtClean="0">
                <a:solidFill>
                  <a:schemeClr val="bg1"/>
                </a:solidFill>
              </a:rPr>
              <a:t>examples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7630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bell</a:t>
            </a:r>
            <a:r>
              <a:rPr lang="en-US" sz="3000" dirty="0">
                <a:latin typeface="+mn-lt"/>
              </a:rPr>
              <a:t>		war			bellicose, belligerent, 						rebel, </a:t>
            </a:r>
            <a:r>
              <a:rPr lang="en-US" sz="3000" dirty="0" smtClean="0">
                <a:latin typeface="+mn-lt"/>
              </a:rPr>
              <a:t>counter-rebellion</a:t>
            </a: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cap</a:t>
            </a:r>
            <a:r>
              <a:rPr lang="en-US" sz="3000" dirty="0">
                <a:latin typeface="+mn-lt"/>
              </a:rPr>
              <a:t>		take			capture, captive, capsule, 					captivate, captor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cise</a:t>
            </a:r>
            <a:r>
              <a:rPr lang="en-US" sz="3000" dirty="0">
                <a:latin typeface="+mn-lt"/>
              </a:rPr>
              <a:t>		cut			incision, precise, concise, 					exorcise, incisors, 						decision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570</TotalTime>
  <Words>196</Words>
  <Application>Microsoft Office PowerPoint</Application>
  <PresentationFormat>On-screen Show (4:3)</PresentationFormat>
  <Paragraphs>266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</vt:lpstr>
      <vt:lpstr>Week One Word List</vt:lpstr>
      <vt:lpstr>Week Two Word List</vt:lpstr>
      <vt:lpstr>Week Three Word List</vt:lpstr>
      <vt:lpstr>Week Four Word List</vt:lpstr>
      <vt:lpstr>Week Five Word List</vt:lpstr>
      <vt:lpstr>Week Six Word List</vt:lpstr>
      <vt:lpstr>Week Seven Word List</vt:lpstr>
      <vt:lpstr>Week Eight Word List</vt:lpstr>
      <vt:lpstr>Week Nine Word List</vt:lpstr>
      <vt:lpstr>Week Ten Word List</vt:lpstr>
      <vt:lpstr>Week Eleven Word List</vt:lpstr>
      <vt:lpstr>Week Twelve Word List</vt:lpstr>
      <vt:lpstr>Week thirteen Word List</vt:lpstr>
      <vt:lpstr>Week Fourteen Word List</vt:lpstr>
      <vt:lpstr>Week Fifteen Word List</vt:lpstr>
      <vt:lpstr>Week Sixteen Word List</vt:lpstr>
      <vt:lpstr>Week Seventeen Word List</vt:lpstr>
      <vt:lpstr>Week Eighteen Word List</vt:lpstr>
      <vt:lpstr>Week Nineteen Word List</vt:lpstr>
      <vt:lpstr>Week Twenty Word List</vt:lpstr>
      <vt:lpstr>Week Twenty-One Word List</vt:lpstr>
      <vt:lpstr>Week Twenty-Two Word List</vt:lpstr>
      <vt:lpstr>Week Twenty-Three Word List</vt:lpstr>
      <vt:lpstr>Week Twenty-Four Word List</vt:lpstr>
      <vt:lpstr>Week Twenty-Five Word List</vt:lpstr>
      <vt:lpstr>Week Twenty-Six Word List</vt:lpstr>
      <vt:lpstr>Week Twenty-Seven Word List</vt:lpstr>
      <vt:lpstr>Week Twenty-Eight Word List</vt:lpstr>
      <vt:lpstr>Week Twenty-Nine Word List</vt:lpstr>
      <vt:lpstr>Week Thirty Word List</vt:lpstr>
      <vt:lpstr>Week Thirty-One Word List</vt:lpstr>
      <vt:lpstr>Week Thirty-Two Word List</vt:lpstr>
      <vt:lpstr>Week Thirty-Three Word List</vt:lpstr>
    </vt:vector>
  </TitlesOfParts>
  <Company>Carthage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and Greek Roots</dc:title>
  <dc:creator>Carthage School District</dc:creator>
  <cp:lastModifiedBy>Valerie Davis</cp:lastModifiedBy>
  <cp:revision>85</cp:revision>
  <dcterms:created xsi:type="dcterms:W3CDTF">2009-12-04T14:41:14Z</dcterms:created>
  <dcterms:modified xsi:type="dcterms:W3CDTF">2014-08-15T20:30:00Z</dcterms:modified>
</cp:coreProperties>
</file>